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913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514" algn="l" defTabSz="913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028" algn="l" defTabSz="913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550" algn="l" defTabSz="913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6055" algn="l" defTabSz="913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2569" algn="l" defTabSz="913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9083" algn="l" defTabSz="913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5605" algn="l" defTabSz="913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2119" algn="l" defTabSz="9130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D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672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E310443A-54C8-44A3-8771-759F8BB8174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0403" y="4720908"/>
            <a:ext cx="5446396" cy="4472940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5082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B7A81B54-5709-4712-BD7C-B5D50187C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8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0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456514" algn="l" defTabSz="9130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913028" algn="l" defTabSz="9130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369550" algn="l" defTabSz="9130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826055" algn="l" defTabSz="9130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2282569" algn="l" defTabSz="9130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739083" algn="l" defTabSz="9130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3195605" algn="l" defTabSz="9130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3652119" algn="l" defTabSz="91302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745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81B54-5709-4712-BD7C-B5D50187CB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46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3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B47D-92C2-4B31-8999-AE9210AF4BD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AD0-9068-4AAF-A75D-4BAD3CCC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7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B47D-92C2-4B31-8999-AE9210AF4BD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AD0-9068-4AAF-A75D-4BAD3CCC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2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54"/>
            <a:ext cx="2057400" cy="585152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54"/>
            <a:ext cx="6019800" cy="585152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B47D-92C2-4B31-8999-AE9210AF4BD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AD0-9068-4AAF-A75D-4BAD3CCC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4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B47D-92C2-4B31-8999-AE9210AF4BD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AD0-9068-4AAF-A75D-4BAD3CCC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3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0" y="4406903"/>
            <a:ext cx="7772400" cy="136207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0" y="2906726"/>
            <a:ext cx="7772400" cy="150018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651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02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6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18260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2825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27390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19560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3652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B47D-92C2-4B31-8999-AE9210AF4BD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AD0-9068-4AAF-A75D-4BAD3CCC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5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5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B47D-92C2-4B31-8999-AE9210AF4BD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AD0-9068-4AAF-A75D-4BAD3CCC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6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5" y="1535115"/>
            <a:ext cx="4040190" cy="63976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6514" indent="0">
              <a:buNone/>
              <a:defRPr sz="1800" b="1"/>
            </a:lvl2pPr>
            <a:lvl3pPr marL="913028" indent="0">
              <a:buNone/>
              <a:defRPr sz="1800" b="1"/>
            </a:lvl3pPr>
            <a:lvl4pPr marL="1369550" indent="0">
              <a:buNone/>
              <a:defRPr sz="1800" b="1"/>
            </a:lvl4pPr>
            <a:lvl5pPr marL="1826055" indent="0">
              <a:buNone/>
              <a:defRPr sz="1800" b="1"/>
            </a:lvl5pPr>
            <a:lvl6pPr marL="2282569" indent="0">
              <a:buNone/>
              <a:defRPr sz="1800" b="1"/>
            </a:lvl6pPr>
            <a:lvl7pPr marL="2739083" indent="0">
              <a:buNone/>
              <a:defRPr sz="1800" b="1"/>
            </a:lvl7pPr>
            <a:lvl8pPr marL="3195605" indent="0">
              <a:buNone/>
              <a:defRPr sz="1800" b="1"/>
            </a:lvl8pPr>
            <a:lvl9pPr marL="3652119" indent="0">
              <a:buNone/>
              <a:defRPr sz="18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6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0" y="1535115"/>
            <a:ext cx="4041780" cy="63976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6514" indent="0">
              <a:buNone/>
              <a:defRPr sz="1800" b="1"/>
            </a:lvl2pPr>
            <a:lvl3pPr marL="913028" indent="0">
              <a:buNone/>
              <a:defRPr sz="1800" b="1"/>
            </a:lvl3pPr>
            <a:lvl4pPr marL="1369550" indent="0">
              <a:buNone/>
              <a:defRPr sz="1800" b="1"/>
            </a:lvl4pPr>
            <a:lvl5pPr marL="1826055" indent="0">
              <a:buNone/>
              <a:defRPr sz="1800" b="1"/>
            </a:lvl5pPr>
            <a:lvl6pPr marL="2282569" indent="0">
              <a:buNone/>
              <a:defRPr sz="1800" b="1"/>
            </a:lvl6pPr>
            <a:lvl7pPr marL="2739083" indent="0">
              <a:buNone/>
              <a:defRPr sz="1800" b="1"/>
            </a:lvl7pPr>
            <a:lvl8pPr marL="3195605" indent="0">
              <a:buNone/>
              <a:defRPr sz="1800" b="1"/>
            </a:lvl8pPr>
            <a:lvl9pPr marL="3652119" indent="0">
              <a:buNone/>
              <a:defRPr sz="18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0" y="2174880"/>
            <a:ext cx="4041780" cy="3951285"/>
          </a:xfrm>
        </p:spPr>
        <p:txBody>
          <a:bodyPr/>
          <a:lstStyle>
            <a:lvl1pPr>
              <a:defRPr sz="26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B47D-92C2-4B31-8999-AE9210AF4BD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AD0-9068-4AAF-A75D-4BAD3CCC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8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B47D-92C2-4B31-8999-AE9210AF4BD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AD0-9068-4AAF-A75D-4BAD3CCC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1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B47D-92C2-4B31-8999-AE9210AF4BD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AD0-9068-4AAF-A75D-4BAD3CCC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73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65" y="273064"/>
            <a:ext cx="5111750" cy="5853113"/>
          </a:xfrm>
        </p:spPr>
        <p:txBody>
          <a:bodyPr/>
          <a:lstStyle>
            <a:lvl1pPr>
              <a:defRPr sz="3500"/>
            </a:lvl1pPr>
            <a:lvl2pPr>
              <a:defRPr sz="2600"/>
            </a:lvl2pPr>
            <a:lvl3pPr>
              <a:defRPr sz="2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15" y="1435113"/>
            <a:ext cx="3008310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6514" indent="0">
              <a:buNone/>
              <a:defRPr sz="900"/>
            </a:lvl2pPr>
            <a:lvl3pPr marL="913028" indent="0">
              <a:buNone/>
              <a:defRPr sz="900"/>
            </a:lvl3pPr>
            <a:lvl4pPr marL="1369550" indent="0">
              <a:buNone/>
              <a:defRPr sz="900"/>
            </a:lvl4pPr>
            <a:lvl5pPr marL="1826055" indent="0">
              <a:buNone/>
              <a:defRPr sz="900"/>
            </a:lvl5pPr>
            <a:lvl6pPr marL="2282569" indent="0">
              <a:buNone/>
              <a:defRPr sz="900"/>
            </a:lvl6pPr>
            <a:lvl7pPr marL="2739083" indent="0">
              <a:buNone/>
              <a:defRPr sz="900"/>
            </a:lvl7pPr>
            <a:lvl8pPr marL="3195605" indent="0">
              <a:buNone/>
              <a:defRPr sz="900"/>
            </a:lvl8pPr>
            <a:lvl9pPr marL="3652119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B47D-92C2-4B31-8999-AE9210AF4BD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AD0-9068-4AAF-A75D-4BAD3CCC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0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90" y="4800611"/>
            <a:ext cx="5486400" cy="5667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500"/>
            </a:lvl1pPr>
            <a:lvl2pPr marL="456514" indent="0">
              <a:buNone/>
              <a:defRPr sz="2600"/>
            </a:lvl2pPr>
            <a:lvl3pPr marL="913028" indent="0">
              <a:buNone/>
              <a:defRPr sz="2600"/>
            </a:lvl3pPr>
            <a:lvl4pPr marL="1369550" indent="0">
              <a:buNone/>
              <a:defRPr sz="1800"/>
            </a:lvl4pPr>
            <a:lvl5pPr marL="1826055" indent="0">
              <a:buNone/>
              <a:defRPr sz="1800"/>
            </a:lvl5pPr>
            <a:lvl6pPr marL="2282569" indent="0">
              <a:buNone/>
              <a:defRPr sz="1800"/>
            </a:lvl6pPr>
            <a:lvl7pPr marL="2739083" indent="0">
              <a:buNone/>
              <a:defRPr sz="1800"/>
            </a:lvl7pPr>
            <a:lvl8pPr marL="3195605" indent="0">
              <a:buNone/>
              <a:defRPr sz="1800"/>
            </a:lvl8pPr>
            <a:lvl9pPr marL="365211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90" y="5367349"/>
            <a:ext cx="5486400" cy="804863"/>
          </a:xfrm>
        </p:spPr>
        <p:txBody>
          <a:bodyPr/>
          <a:lstStyle>
            <a:lvl1pPr marL="0" indent="0">
              <a:buNone/>
              <a:defRPr sz="1800"/>
            </a:lvl1pPr>
            <a:lvl2pPr marL="456514" indent="0">
              <a:buNone/>
              <a:defRPr sz="900"/>
            </a:lvl2pPr>
            <a:lvl3pPr marL="913028" indent="0">
              <a:buNone/>
              <a:defRPr sz="900"/>
            </a:lvl3pPr>
            <a:lvl4pPr marL="1369550" indent="0">
              <a:buNone/>
              <a:defRPr sz="900"/>
            </a:lvl4pPr>
            <a:lvl5pPr marL="1826055" indent="0">
              <a:buNone/>
              <a:defRPr sz="900"/>
            </a:lvl5pPr>
            <a:lvl6pPr marL="2282569" indent="0">
              <a:buNone/>
              <a:defRPr sz="900"/>
            </a:lvl6pPr>
            <a:lvl7pPr marL="2739083" indent="0">
              <a:buNone/>
              <a:defRPr sz="900"/>
            </a:lvl7pPr>
            <a:lvl8pPr marL="3195605" indent="0">
              <a:buNone/>
              <a:defRPr sz="900"/>
            </a:lvl8pPr>
            <a:lvl9pPr marL="3652119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B47D-92C2-4B31-8999-AE9210AF4BD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6AD0-9068-4AAF-A75D-4BAD3CCC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5"/>
            <a:ext cx="8229600" cy="1143000"/>
          </a:xfrm>
          <a:prstGeom prst="rect">
            <a:avLst/>
          </a:prstGeom>
        </p:spPr>
        <p:txBody>
          <a:bodyPr vert="horz" lIns="91298" tIns="45649" rIns="91298" bIns="45649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5"/>
          </a:xfrm>
          <a:prstGeom prst="rect">
            <a:avLst/>
          </a:prstGeom>
        </p:spPr>
        <p:txBody>
          <a:bodyPr vert="horz" lIns="91298" tIns="45649" rIns="91298" bIns="45649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66"/>
            <a:ext cx="2133600" cy="365123"/>
          </a:xfrm>
          <a:prstGeom prst="rect">
            <a:avLst/>
          </a:prstGeom>
        </p:spPr>
        <p:txBody>
          <a:bodyPr vert="horz" lIns="91298" tIns="45649" rIns="91298" bIns="4564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1B47D-92C2-4B31-8999-AE9210AF4BD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3"/>
          </a:xfrm>
          <a:prstGeom prst="rect">
            <a:avLst/>
          </a:prstGeom>
        </p:spPr>
        <p:txBody>
          <a:bodyPr vert="horz" lIns="91298" tIns="45649" rIns="91298" bIns="4564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66"/>
            <a:ext cx="2133600" cy="365123"/>
          </a:xfrm>
          <a:prstGeom prst="rect">
            <a:avLst/>
          </a:prstGeom>
        </p:spPr>
        <p:txBody>
          <a:bodyPr vert="horz" lIns="91298" tIns="45649" rIns="91298" bIns="4564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56AD0-9068-4AAF-A75D-4BAD3CCCC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6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302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388" indent="-342388" algn="l" defTabSz="913028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41834" indent="-285329" algn="l" defTabSz="913028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289" indent="-228253" algn="l" defTabSz="91302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803" indent="-228253" algn="l" defTabSz="91302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316" indent="-228253" algn="l" defTabSz="913028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830" indent="-228253" algn="l" defTabSz="91302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344" indent="-228253" algn="l" defTabSz="91302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858" indent="-228253" algn="l" defTabSz="91302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371" indent="-228253" algn="l" defTabSz="91302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0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14" algn="l" defTabSz="9130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028" algn="l" defTabSz="9130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50" algn="l" defTabSz="9130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55" algn="l" defTabSz="9130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569" algn="l" defTabSz="9130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083" algn="l" defTabSz="9130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605" algn="l" defTabSz="9130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119" algn="l" defTabSz="9130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10" Type="http://schemas.microsoft.com/office/2007/relationships/hdphoto" Target="../media/hdphoto3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0" y="-56877"/>
            <a:ext cx="9144000" cy="6994078"/>
          </a:xfrm>
          <a:prstGeom prst="rect">
            <a:avLst/>
          </a:prstGeom>
          <a:solidFill>
            <a:srgbClr val="59DD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8" tIns="45649" rIns="91298" bIns="45649" spcCol="0"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04513" y="2148959"/>
            <a:ext cx="2800063" cy="2431291"/>
          </a:xfrm>
          <a:prstGeom prst="rect">
            <a:avLst/>
          </a:prstGeom>
          <a:noFill/>
        </p:spPr>
        <p:txBody>
          <a:bodyPr wrap="square" lIns="91298" tIns="45649" rIns="91298" bIns="45649" rtlCol="0">
            <a:spAutoFit/>
          </a:bodyPr>
          <a:lstStyle/>
          <a:p>
            <a:r>
              <a:rPr lang="th-TH" sz="2000" b="1" i="1" u="sng" dirty="0">
                <a:solidFill>
                  <a:schemeClr val="accent6">
                    <a:lumMod val="50000"/>
                  </a:schemeClr>
                </a:solidFill>
                <a:latin typeface="4711_AtNoon_Traditional" pitchFamily="18" charset="-34"/>
                <a:cs typeface="4711_AtNoon_Traditional" pitchFamily="18" charset="-34"/>
              </a:rPr>
              <a:t>เอกสารที่ต้องเตรียม</a:t>
            </a:r>
          </a:p>
          <a:p>
            <a:pPr algn="thaiDist"/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1.บัตรประจำตัวประชาชน หรือบัตรอื่นที่</a:t>
            </a:r>
          </a:p>
          <a:p>
            <a:pPr algn="thaiDist"/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ออกโดยหน่วยงานของรัฐที่มีรูปถ่าย</a:t>
            </a:r>
          </a:p>
          <a:p>
            <a:pPr algn="thaiDist"/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2.ทะเบียนบ้านฉบับเจ้าบ้าน(ที่เป็นปัจจุบัน)</a:t>
            </a:r>
          </a:p>
          <a:p>
            <a:pPr algn="thaiDist"/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3.สำเนาสมุดบัญชีเงินฝากธนาคาร</a:t>
            </a:r>
          </a:p>
          <a:p>
            <a:pPr algn="thaiDist"/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4.ใบรับรองแพทย์ระบุเป็นผู้ติดเชื้อเอดส์ </a:t>
            </a:r>
          </a:p>
          <a:p>
            <a:pPr algn="thaiDist"/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(กรณีขอรับเงินสงเคราะห์เอดส์) </a:t>
            </a:r>
          </a:p>
          <a:p>
            <a:pPr algn="thaiDist"/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5.ใบรับรองแพทย์ ระบุความพิการ</a:t>
            </a:r>
          </a:p>
          <a:p>
            <a:pPr algn="thaiDist"/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 (กรณี</a:t>
            </a:r>
            <a:r>
              <a:rPr lang="th-TH" sz="1600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ขอรับเงิน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สงเคราะห์คนพิการ)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1862" y="734920"/>
            <a:ext cx="8775241" cy="892409"/>
          </a:xfrm>
          <a:prstGeom prst="rect">
            <a:avLst/>
          </a:prstGeom>
          <a:noFill/>
        </p:spPr>
        <p:txBody>
          <a:bodyPr wrap="square" lIns="91298" tIns="45649" rIns="91298" bIns="45649" rtlCol="0">
            <a:spAutoFit/>
          </a:bodyPr>
          <a:lstStyle/>
          <a:p>
            <a:r>
              <a:rPr lang="th-TH" sz="2600" dirty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	</a:t>
            </a:r>
            <a:r>
              <a:rPr lang="th-TH" sz="2600" dirty="0">
                <a:solidFill>
                  <a:srgbClr val="002060"/>
                </a:solidFill>
                <a:latin typeface="2548_D4" pitchFamily="2" charset="0"/>
                <a:cs typeface="2548_D4" pitchFamily="2" charset="0"/>
              </a:rPr>
              <a:t>       </a:t>
            </a:r>
            <a:r>
              <a:rPr lang="th-TH" sz="2600" dirty="0" smtClean="0">
                <a:solidFill>
                  <a:srgbClr val="002060"/>
                </a:solidFill>
                <a:latin typeface="2548_D4" pitchFamily="2" charset="0"/>
                <a:cs typeface="2548_D4" pitchFamily="2" charset="0"/>
              </a:rPr>
              <a:t>     </a:t>
            </a:r>
            <a:r>
              <a:rPr lang="th-TH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8_D4" pitchFamily="2" charset="0"/>
                <a:cs typeface="2548_D4" pitchFamily="2" charset="0"/>
              </a:rPr>
              <a:t>ขอ</a:t>
            </a:r>
            <a:r>
              <a:rPr lang="th-TH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8_D4" pitchFamily="2" charset="0"/>
                <a:cs typeface="2548_D4" pitchFamily="2" charset="0"/>
              </a:rPr>
              <a:t>เชิญชวนให้</a:t>
            </a:r>
            <a:r>
              <a:rPr lang="th-TH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8_D4" pitchFamily="2" charset="0"/>
                <a:cs typeface="2548_D4" pitchFamily="2" charset="0"/>
              </a:rPr>
              <a:t>ผู้สูงอายุ คนพิการและผู้ป่วยเอดส์</a:t>
            </a:r>
            <a:endParaRPr lang="th-TH" sz="2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548_D4" pitchFamily="2" charset="0"/>
              <a:cs typeface="2548_D4" pitchFamily="2" charset="0"/>
            </a:endParaRPr>
          </a:p>
          <a:p>
            <a:r>
              <a:rPr lang="th-TH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8_D4" pitchFamily="2" charset="0"/>
                <a:cs typeface="2548_D4" pitchFamily="2" charset="0"/>
              </a:rPr>
              <a:t>	          </a:t>
            </a:r>
            <a:r>
              <a:rPr lang="th-TH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8_D4" pitchFamily="2" charset="0"/>
                <a:cs typeface="2548_D4" pitchFamily="2" charset="0"/>
              </a:rPr>
              <a:t>  ลงทะเบียน(ยืนยันสิทธิ</a:t>
            </a:r>
            <a:r>
              <a:rPr lang="th-TH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8_D4" pitchFamily="2" charset="0"/>
                <a:cs typeface="2548_D4" pitchFamily="2" charset="0"/>
              </a:rPr>
              <a:t>)</a:t>
            </a:r>
            <a:r>
              <a:rPr lang="th-TH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8_D4" pitchFamily="2" charset="0"/>
                <a:cs typeface="2548_D4" pitchFamily="2" charset="0"/>
              </a:rPr>
              <a:t>เพื่อ</a:t>
            </a:r>
            <a:r>
              <a:rPr lang="th-TH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8_D4" pitchFamily="2" charset="0"/>
                <a:cs typeface="2548_D4" pitchFamily="2" charset="0"/>
              </a:rPr>
              <a:t>รับเบี้ยยังชีพ</a:t>
            </a:r>
            <a:r>
              <a:rPr lang="th-TH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8_D4" pitchFamily="2" charset="0"/>
                <a:cs typeface="2548_D4" pitchFamily="2" charset="0"/>
              </a:rPr>
              <a:t>ผู้สูงอายุ ใน</a:t>
            </a:r>
            <a:r>
              <a:rPr lang="th-TH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8_D4" pitchFamily="2" charset="0"/>
                <a:cs typeface="2548_D4" pitchFamily="2" charset="0"/>
              </a:rPr>
              <a:t>ปีงบประมาณ 2568</a:t>
            </a:r>
            <a:endParaRPr lang="en-US" sz="2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548_D4" pitchFamily="2" charset="0"/>
              <a:cs typeface="2548_D4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5973" y="1511693"/>
            <a:ext cx="5879190" cy="584632"/>
          </a:xfrm>
          <a:prstGeom prst="rect">
            <a:avLst/>
          </a:prstGeom>
          <a:noFill/>
        </p:spPr>
        <p:txBody>
          <a:bodyPr wrap="square" lIns="91298" tIns="45649" rIns="91298" bIns="45649" rtlCol="0">
            <a:spAutoFit/>
          </a:bodyPr>
          <a:lstStyle/>
          <a:p>
            <a:r>
              <a:rPr lang="th-TH" sz="16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โดยยื่นเอกสารตามแบบยืนยันสิทธิการขอรับเงินเบี้ยยังชีพผู้สูงอายุ ตั้งแต่บัดนี้เป็นต้นไป </a:t>
            </a:r>
            <a:endParaRPr lang="th-TH" sz="1600" dirty="0" smtClean="0">
              <a:solidFill>
                <a:srgbClr val="002060"/>
              </a:solidFill>
              <a:latin typeface="TH NiramitIT๙" pitchFamily="2" charset="-34"/>
              <a:cs typeface="+mj-cs"/>
            </a:endParaRPr>
          </a:p>
          <a:p>
            <a:r>
              <a:rPr lang="th-TH" sz="16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ด้วยตนเองหรือมอบอำนาจให้บุคคลอื่นมาขอ</a:t>
            </a:r>
            <a:r>
              <a:rPr lang="th-TH" sz="1600" dirty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ยืนยัน</a:t>
            </a:r>
            <a:r>
              <a:rPr lang="th-TH" sz="1600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สิทธิแทนได้ </a:t>
            </a:r>
            <a:endParaRPr lang="en-US" sz="1600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18" y="4714035"/>
            <a:ext cx="3985688" cy="2431291"/>
          </a:xfrm>
          <a:prstGeom prst="rect">
            <a:avLst/>
          </a:prstGeom>
          <a:noFill/>
        </p:spPr>
        <p:txBody>
          <a:bodyPr wrap="square" lIns="91298" tIns="45649" rIns="91298" bIns="45649" rtlCol="0">
            <a:spAutoFit/>
          </a:bodyPr>
          <a:lstStyle/>
          <a:p>
            <a:r>
              <a:rPr lang="th-TH" sz="2000" b="1" i="1" u="sng" dirty="0" smtClean="0">
                <a:solidFill>
                  <a:schemeClr val="accent6">
                    <a:lumMod val="50000"/>
                  </a:schemeClr>
                </a:solidFill>
                <a:latin typeface="4711_AtNoon_Traditional" pitchFamily="18" charset="-34"/>
                <a:cs typeface="4711_AtNoon_Traditional" pitchFamily="18" charset="-34"/>
              </a:rPr>
              <a:t>คุณสมบัติ</a:t>
            </a:r>
          </a:p>
          <a:p>
            <a:pPr algn="thaiDist"/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1.มีสัญชาติไทย</a:t>
            </a:r>
          </a:p>
          <a:p>
            <a:pPr algn="thaiDist"/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2.มีชื่อในทะเบียนบ้านในเขตองค์กรปกครองส่วนท้องถิ่น</a:t>
            </a:r>
          </a:p>
          <a:p>
            <a:pPr algn="thaiDist"/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3.มีอายุ 60 ปีบริบูรณ์ขึ้นไป ซึ่งได้ยืนยันสิทธิขอรับเบี้ยยังชีพผู้สูงอายุต่อองค์กรปกครองส่วนท้องถิ่น </a:t>
            </a:r>
          </a:p>
          <a:p>
            <a:pPr algn="thaiDist"/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4.เป็นผู้มีรายได้ไม่เพียงพอแก่การยังชีพตามที่คณะกรรมการผู้สูงอายุแห่งชาติตามกฎหมายว่าด้วยผู้สูงอายุกำหนด</a:t>
            </a:r>
          </a:p>
          <a:p>
            <a:endParaRPr lang="th-TH" b="1" dirty="0">
              <a:solidFill>
                <a:srgbClr val="002060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9573" y="6521942"/>
            <a:ext cx="8001000" cy="338411"/>
          </a:xfrm>
          <a:prstGeom prst="rect">
            <a:avLst/>
          </a:prstGeom>
          <a:noFill/>
        </p:spPr>
        <p:txBody>
          <a:bodyPr wrap="square" lIns="91298" tIns="45649" rIns="91298" bIns="45649" rtlCol="0">
            <a:spAutoFit/>
          </a:bodyPr>
          <a:lstStyle/>
          <a:p>
            <a:r>
              <a:rPr lang="th-TH" sz="1600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1400" b="1" dirty="0">
                <a:solidFill>
                  <a:srgbClr val="002060"/>
                </a:solidFill>
                <a:latin typeface="2547_Ddinya-06" pitchFamily="2" charset="0"/>
                <a:cs typeface="2547_Ddinya-06" pitchFamily="2" charset="0"/>
              </a:rPr>
              <a:t>ติดต่อลงทะเบียนได้ที่ ฝ่ายสวัสดิการสังคม สำนักปลัด </a:t>
            </a:r>
            <a:r>
              <a:rPr lang="th-TH" sz="1400" b="1" dirty="0" err="1">
                <a:solidFill>
                  <a:srgbClr val="002060"/>
                </a:solidFill>
                <a:latin typeface="2547_Ddinya-06" pitchFamily="2" charset="0"/>
                <a:cs typeface="2547_Ddinya-06" pitchFamily="2" charset="0"/>
              </a:rPr>
              <a:t>อบต</a:t>
            </a:r>
            <a:r>
              <a:rPr lang="th-TH" sz="1400" b="1" dirty="0">
                <a:solidFill>
                  <a:srgbClr val="002060"/>
                </a:solidFill>
                <a:latin typeface="2547_Ddinya-06" pitchFamily="2" charset="0"/>
                <a:cs typeface="2547_Ddinya-06" pitchFamily="2" charset="0"/>
              </a:rPr>
              <a:t>.วังหิน ในเวลาราชการ (08.30 น.-16.30 น.)  สอบถามรายละเอียดเพิ่มเติมโทร. 0-5671-3721 หรือแสกน</a:t>
            </a:r>
            <a:r>
              <a:rPr lang="en-US" sz="1400" b="1" dirty="0">
                <a:solidFill>
                  <a:srgbClr val="002060"/>
                </a:solidFill>
                <a:latin typeface="2547_Ddinya-06" pitchFamily="2" charset="0"/>
                <a:cs typeface="2547_Ddinya-06" pitchFamily="2" charset="0"/>
              </a:rPr>
              <a:t>QR code </a:t>
            </a:r>
            <a:r>
              <a:rPr lang="th-TH" sz="1400" b="1" dirty="0">
                <a:solidFill>
                  <a:srgbClr val="002060"/>
                </a:solidFill>
                <a:latin typeface="2547_Ddinya-06" pitchFamily="2" charset="0"/>
                <a:cs typeface="2547_Ddinya-06" pitchFamily="2" charset="0"/>
              </a:rPr>
              <a:t> </a:t>
            </a:r>
            <a:r>
              <a:rPr lang="th-TH" sz="1400" b="1" dirty="0" err="1">
                <a:solidFill>
                  <a:srgbClr val="002060"/>
                </a:solidFill>
                <a:latin typeface="2547_Ddinya-06" pitchFamily="2" charset="0"/>
                <a:cs typeface="2547_Ddinya-06" pitchFamily="2" charset="0"/>
              </a:rPr>
              <a:t>อบต</a:t>
            </a:r>
            <a:r>
              <a:rPr lang="th-TH" sz="1400" b="1" dirty="0">
                <a:solidFill>
                  <a:srgbClr val="002060"/>
                </a:solidFill>
                <a:latin typeface="2547_Ddinya-06" pitchFamily="2" charset="0"/>
                <a:cs typeface="2547_Ddinya-06" pitchFamily="2" charset="0"/>
              </a:rPr>
              <a:t>.วังหิน</a:t>
            </a:r>
            <a:endParaRPr lang="en-US" sz="1400" b="1" dirty="0">
              <a:solidFill>
                <a:srgbClr val="002060"/>
              </a:solidFill>
              <a:latin typeface="2547_Ddinya-06" pitchFamily="2" charset="0"/>
              <a:cs typeface="2547_Ddinya-06" pitchFamily="2" charset="0"/>
            </a:endParaRPr>
          </a:p>
        </p:txBody>
      </p:sp>
      <p:pic>
        <p:nvPicPr>
          <p:cNvPr id="1026" name="Picture 2" descr="C:\Users\Computer-PC\Desktop\35225419_1711138322274508_7584652278955507712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67" y="147014"/>
            <a:ext cx="1444620" cy="1444618"/>
          </a:xfrm>
          <a:prstGeom prst="ellipse">
            <a:avLst/>
          </a:prstGeom>
          <a:ln w="3175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https://thaitgri.org/wp-content/uploads/2021/01/cover1.jpg"/>
          <p:cNvSpPr>
            <a:spLocks noChangeAspect="1" noChangeArrowheads="1"/>
          </p:cNvSpPr>
          <p:nvPr/>
        </p:nvSpPr>
        <p:spPr bwMode="auto">
          <a:xfrm>
            <a:off x="155580" y="-14446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298" tIns="45649" rIns="91298" bIns="45649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7460" b="100000" l="0" r="96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1446" r="20777"/>
          <a:stretch/>
        </p:blipFill>
        <p:spPr bwMode="auto">
          <a:xfrm>
            <a:off x="4879920" y="4499092"/>
            <a:ext cx="1297455" cy="69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02229" y="2217052"/>
            <a:ext cx="3465860" cy="1631072"/>
          </a:xfrm>
          <a:prstGeom prst="rect">
            <a:avLst/>
          </a:prstGeom>
          <a:noFill/>
        </p:spPr>
        <p:txBody>
          <a:bodyPr wrap="square" lIns="91298" tIns="45649" rIns="91298" bIns="45649" rtlCol="0">
            <a:spAutoFit/>
          </a:bodyPr>
          <a:lstStyle/>
          <a:p>
            <a:r>
              <a:rPr lang="th-TH" sz="2000" b="1" i="1" u="sng" dirty="0">
                <a:solidFill>
                  <a:schemeClr val="accent6">
                    <a:lumMod val="50000"/>
                  </a:schemeClr>
                </a:solidFill>
                <a:latin typeface="4711_AtNoon_Traditional" pitchFamily="18" charset="-34"/>
                <a:cs typeface="4711_AtNoon_Traditional" pitchFamily="18" charset="-34"/>
              </a:rPr>
              <a:t>ระยะเวลาการลงทะเบียน</a:t>
            </a:r>
          </a:p>
          <a:p>
            <a:pPr algn="thaiDist"/>
            <a:r>
              <a:rPr lang="th-TH" sz="1600" b="1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*กรณีผู้สูงอายุที่มีอายุ 59 ปี </a:t>
            </a:r>
            <a:r>
              <a:rPr lang="th-TH" sz="1600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สามารถยืนยันสิทธิ(ลงทะเบียน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)    ตั้งแต่</a:t>
            </a:r>
            <a:r>
              <a:rPr lang="th-TH" sz="1600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เดือนตุลาคม 2566 เป็นต้นไป 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โดย</a:t>
            </a:r>
            <a:r>
              <a:rPr lang="th-TH" sz="1600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จะได้รับเบี้ยยังชีพผู้สูงอายุในเดือนถัดไป 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เมื่อ</a:t>
            </a:r>
            <a:r>
              <a:rPr lang="th-TH" sz="1600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อายุครบ 60 ปี บริบูรณ์</a:t>
            </a:r>
          </a:p>
          <a:p>
            <a:pPr algn="thaiDist"/>
            <a:r>
              <a:rPr lang="th-TH" sz="1600" b="1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หมายเหตุ</a:t>
            </a:r>
            <a:r>
              <a:rPr lang="en-US" sz="1600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:</a:t>
            </a:r>
            <a:r>
              <a:rPr lang="th-TH" sz="1600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เกิดก่อน 2 กันยายน 2508 หรือเกิดตั้งแต่ 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2 </a:t>
            </a:r>
            <a:r>
              <a:rPr lang="th-TH" sz="1600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กันยายน 2507 ถึง 1 กันยายน  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2508 (</a:t>
            </a:r>
            <a:r>
              <a:rPr lang="th-TH" sz="1600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อายุ 59 ปี)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2229" y="3848124"/>
            <a:ext cx="3609634" cy="1077075"/>
          </a:xfrm>
          <a:prstGeom prst="rect">
            <a:avLst/>
          </a:prstGeom>
          <a:noFill/>
        </p:spPr>
        <p:txBody>
          <a:bodyPr wrap="square" lIns="91298" tIns="45649" rIns="91298" bIns="45649" rtlCol="0">
            <a:spAutoFit/>
          </a:bodyPr>
          <a:lstStyle/>
          <a:p>
            <a:pPr algn="thaiDist"/>
            <a:r>
              <a:rPr lang="th-TH" sz="1600" b="1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*กรณีผู้สูงอายุที่มีอายุ </a:t>
            </a:r>
            <a:r>
              <a:rPr lang="th-TH" sz="1600" b="1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 60  </a:t>
            </a:r>
            <a:r>
              <a:rPr lang="th-TH" sz="1600" b="1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ปีบริบูรณ์ขึ้นไป </a:t>
            </a:r>
            <a:r>
              <a:rPr lang="th-TH" sz="1600" b="1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 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(</a:t>
            </a:r>
            <a:r>
              <a:rPr lang="th-TH" sz="1600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เกิด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ตั้งแต่ 2 </a:t>
            </a:r>
            <a:r>
              <a:rPr lang="th-TH" sz="1600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กันยายน 2506 ถึง 1 กันยายน 2507) และยังไม่เคยยืนยันสิทธิรับเบี้ยยังชีพ สามารถยืนยันสิทธิได้ตั้งแต่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บัดนี้ เป็นต้นไป (2 </a:t>
            </a:r>
            <a:r>
              <a:rPr lang="th-TH" sz="1600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ตุลาคม 2566) 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      โดย</a:t>
            </a:r>
            <a:r>
              <a:rPr lang="th-TH" sz="1600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จะได้รับเบี้ยยังชีพฯในเดือนถัดไป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824016" y="97524"/>
            <a:ext cx="5012113" cy="646187"/>
          </a:xfrm>
          <a:prstGeom prst="rect">
            <a:avLst/>
          </a:prstGeom>
          <a:noFill/>
        </p:spPr>
        <p:txBody>
          <a:bodyPr wrap="square" lIns="91298" tIns="45649" rIns="91298" bIns="45649">
            <a:spAutoFit/>
          </a:bodyPr>
          <a:lstStyle/>
          <a:p>
            <a:pPr algn="ctr"/>
            <a:r>
              <a:rPr lang="th-TH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RI SURY WONGSE Italic" pitchFamily="2" charset="-34"/>
                <a:cs typeface="SRI SURY WONGSE Italic" pitchFamily="2" charset="-34"/>
              </a:rPr>
              <a:t>ประชาสัมพันธ์ </a:t>
            </a:r>
            <a:r>
              <a:rPr lang="th-TH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RI SURY WONGSE Italic" pitchFamily="2" charset="-34"/>
                <a:cs typeface="SRI SURY WONGSE Italic" pitchFamily="2" charset="-34"/>
              </a:rPr>
              <a:t>องค์การ</a:t>
            </a:r>
            <a:r>
              <a:rPr lang="th-TH" sz="2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RI SURY WONGSE Italic" pitchFamily="2" charset="-34"/>
                <a:cs typeface="SRI SURY WONGSE Italic" pitchFamily="2" charset="-34"/>
              </a:rPr>
              <a:t>บริหารส่วนตำบลวังหิน</a:t>
            </a:r>
            <a:endParaRPr lang="en-US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RI SURY WONGSE Italic" pitchFamily="2" charset="-34"/>
              <a:cs typeface="SRI SURY WONGSE Italic" pitchFamily="2" charset="-34"/>
            </a:endParaRPr>
          </a:p>
        </p:txBody>
      </p:sp>
      <p:pic>
        <p:nvPicPr>
          <p:cNvPr id="1030" name="Picture 6" descr="C:\Users\Computer-PC\Desktop\messageImage_169630884381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125" y="5092780"/>
            <a:ext cx="1021667" cy="1199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8051637" y="6278970"/>
            <a:ext cx="1004889" cy="307633"/>
          </a:xfrm>
          <a:prstGeom prst="rect">
            <a:avLst/>
          </a:prstGeom>
          <a:noFill/>
        </p:spPr>
        <p:txBody>
          <a:bodyPr wrap="square" lIns="91298" tIns="45649" rIns="91298" bIns="45649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2548_D4" pitchFamily="2" charset="0"/>
                <a:cs typeface="2548_D4" pitchFamily="2" charset="0"/>
              </a:rPr>
              <a:t>LINE </a:t>
            </a:r>
            <a:r>
              <a:rPr lang="th-TH" sz="1400" dirty="0" err="1">
                <a:solidFill>
                  <a:schemeClr val="bg1"/>
                </a:solidFill>
                <a:latin typeface="2548_D4" pitchFamily="2" charset="0"/>
                <a:cs typeface="2548_D4" pitchFamily="2" charset="0"/>
              </a:rPr>
              <a:t>อบต</a:t>
            </a:r>
            <a:r>
              <a:rPr lang="th-TH" sz="1400" dirty="0">
                <a:solidFill>
                  <a:schemeClr val="bg1"/>
                </a:solidFill>
                <a:latin typeface="2548_D4" pitchFamily="2" charset="0"/>
                <a:cs typeface="2548_D4" pitchFamily="2" charset="0"/>
              </a:rPr>
              <a:t>.วังหิน</a:t>
            </a:r>
            <a:endParaRPr lang="en-US" sz="1400" dirty="0">
              <a:solidFill>
                <a:schemeClr val="bg1"/>
              </a:solidFill>
              <a:latin typeface="2548_D4" pitchFamily="2" charset="0"/>
              <a:cs typeface="2548_D4" pitchFamily="2" charset="0"/>
            </a:endParaRPr>
          </a:p>
        </p:txBody>
      </p:sp>
      <p:pic>
        <p:nvPicPr>
          <p:cNvPr id="1033" name="Picture 9" descr="https://png.pngtree.com/png-clipart/20210126/ourmid/pngtree-two-smiling-elderly-people-clipart-png-image_284504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991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496" y="-122567"/>
            <a:ext cx="1475441" cy="147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s://png.pngtree.com/png-clipart/20210126/ourmid/pngtree-two-smiling-elderly-people-clipart-png-image_2845049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72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3719" y="-202609"/>
            <a:ext cx="1421831" cy="1675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295903" y="5030906"/>
            <a:ext cx="3404768" cy="1323296"/>
          </a:xfrm>
          <a:prstGeom prst="rect">
            <a:avLst/>
          </a:prstGeom>
          <a:noFill/>
        </p:spPr>
        <p:txBody>
          <a:bodyPr wrap="square" lIns="91298" tIns="45649" rIns="91298" bIns="45649" rtlCol="0">
            <a:spAutoFit/>
          </a:bodyPr>
          <a:lstStyle/>
          <a:p>
            <a:pPr algn="thaiDist"/>
            <a:r>
              <a:rPr lang="th-TH" sz="1600" b="1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*กรณี</a:t>
            </a:r>
            <a:r>
              <a:rPr lang="th-TH" sz="1600" b="1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ผู้สูงอายุย้ายภูมิลำเนา  </a:t>
            </a:r>
          </a:p>
          <a:p>
            <a:pPr algn="thaiDist"/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-ผู้สูงอายุ</a:t>
            </a:r>
            <a:r>
              <a:rPr lang="th-TH" sz="1600" b="1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มิได้มายืนยันสิทธิ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แห่งใหม่ให้ </a:t>
            </a:r>
            <a:r>
              <a:rPr lang="th-TH" sz="1600" dirty="0" err="1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อปท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.เดิมจ่าย                      ถึงสิ้นปีงบประมาณ  </a:t>
            </a:r>
          </a:p>
          <a:p>
            <a:pPr algn="thaiDist"/>
            <a:r>
              <a:rPr lang="th-TH" sz="1600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-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แต่ถ้า</a:t>
            </a:r>
            <a:r>
              <a:rPr lang="th-TH" sz="1600" b="1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ดำเนินการยืนยันสิทธิแห่งใหม่แล้ว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ให้ </a:t>
            </a:r>
            <a:r>
              <a:rPr lang="th-TH" sz="1600" dirty="0" err="1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อปท</a:t>
            </a:r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.แห่งใหม่</a:t>
            </a:r>
          </a:p>
          <a:p>
            <a:pPr algn="thaiDist"/>
            <a:r>
              <a:rPr lang="th-TH" sz="1600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จ่ายเดือนถัดไป</a:t>
            </a:r>
            <a:endParaRPr lang="th-TH" sz="1600" dirty="0">
              <a:solidFill>
                <a:srgbClr val="002060"/>
              </a:solidFill>
              <a:latin typeface="4711_AtNoon_Traditional" pitchFamily="18" charset="-34"/>
              <a:cs typeface="4711_AtNoon_Traditional" pitchFamily="18" charset="-34"/>
            </a:endParaRP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586562" y="1759984"/>
            <a:ext cx="1200239" cy="49455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7_Dinya01" pitchFamily="2" charset="0"/>
                <a:cs typeface="2547_Dinya01" pitchFamily="2" charset="0"/>
              </a:rPr>
              <a:t>ผู้สูงอายุ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547_Dinya01" pitchFamily="2" charset="0"/>
              <a:cs typeface="2547_Dinya01" pitchFamily="2" charset="0"/>
            </a:endParaRPr>
          </a:p>
        </p:txBody>
      </p:sp>
      <p:sp>
        <p:nvSpPr>
          <p:cNvPr id="22" name="สี่เหลี่ยมผืนผ้ามุมมน 21"/>
          <p:cNvSpPr/>
          <p:nvPr/>
        </p:nvSpPr>
        <p:spPr>
          <a:xfrm>
            <a:off x="6248400" y="1759984"/>
            <a:ext cx="2816986" cy="77794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547_Dinya01" pitchFamily="2" charset="0"/>
              <a:cs typeface="2547_Dinya01" pitchFamily="2" charset="0"/>
            </a:endParaRPr>
          </a:p>
          <a:p>
            <a:pPr algn="ctr"/>
            <a:endParaRPr lang="th-TH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547_Dinya01" pitchFamily="2" charset="0"/>
              <a:cs typeface="2547_Dinya01" pitchFamily="2" charset="0"/>
            </a:endParaRPr>
          </a:p>
          <a:p>
            <a:pPr algn="ctr"/>
            <a:r>
              <a:rPr lang="th-TH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7_Dinya01" pitchFamily="2" charset="0"/>
                <a:cs typeface="2547_Dinya01" pitchFamily="2" charset="0"/>
              </a:rPr>
              <a:t>คนพิการ </a:t>
            </a:r>
            <a:r>
              <a:rPr lang="th-TH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7_Dinya01" pitchFamily="2" charset="0"/>
                <a:cs typeface="2547_Dinya01" pitchFamily="2" charset="0"/>
              </a:rPr>
              <a:t>...ลงทะเบียน</a:t>
            </a:r>
            <a:r>
              <a:rPr lang="th-TH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7_Dinya01" pitchFamily="2" charset="0"/>
                <a:cs typeface="2547_Dinya01" pitchFamily="2" charset="0"/>
              </a:rPr>
              <a:t>(ยืนยันสิทธิ)เพื่อรับเบี้ยยัง</a:t>
            </a:r>
            <a:r>
              <a:rPr lang="th-TH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7_Dinya01" pitchFamily="2" charset="0"/>
                <a:cs typeface="2547_Dinya01" pitchFamily="2" charset="0"/>
              </a:rPr>
              <a:t>ชีพความพิการใน</a:t>
            </a:r>
            <a:r>
              <a:rPr lang="th-TH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7_Dinya01" pitchFamily="2" charset="0"/>
                <a:cs typeface="2547_Dinya01" pitchFamily="2" charset="0"/>
              </a:rPr>
              <a:t>ปีงบประมาณ </a:t>
            </a:r>
            <a:r>
              <a:rPr lang="th-TH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547_Dinya01" pitchFamily="2" charset="0"/>
                <a:cs typeface="2547_Dinya01" pitchFamily="2" charset="0"/>
              </a:rPr>
              <a:t> 2567</a:t>
            </a:r>
            <a:endParaRPr lang="th-TH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547_Dinya01" pitchFamily="2" charset="0"/>
              <a:cs typeface="2547_Dinya01" pitchFamily="2" charset="0"/>
            </a:endParaRPr>
          </a:p>
          <a:p>
            <a:pPr algn="ctr"/>
            <a:endParaRPr lang="th-TH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547_Dinya01" pitchFamily="2" charset="0"/>
              <a:cs typeface="2547_Dinya01" pitchFamily="2" charset="0"/>
            </a:endParaRPr>
          </a:p>
          <a:p>
            <a:pPr algn="ctr"/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547_Dinya01" pitchFamily="2" charset="0"/>
              <a:cs typeface="2547_Dinya01" pitchFamily="2" charset="0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248400" y="2595219"/>
            <a:ext cx="2809968" cy="2329980"/>
          </a:xfrm>
          <a:prstGeom prst="rect">
            <a:avLst/>
          </a:prstGeom>
          <a:ln w="12700">
            <a:prstDash val="dashDot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000" b="1" i="1" u="sng" dirty="0">
                <a:solidFill>
                  <a:schemeClr val="accent6">
                    <a:lumMod val="50000"/>
                  </a:schemeClr>
                </a:solidFill>
                <a:latin typeface="4711_AtNoon_Traditional" pitchFamily="18" charset="-34"/>
                <a:cs typeface="4711_AtNoon_Traditional" pitchFamily="18" charset="-34"/>
              </a:rPr>
              <a:t>คุณสมบัติ</a:t>
            </a:r>
          </a:p>
          <a:p>
            <a:pPr algn="thaiDist"/>
            <a:r>
              <a:rPr lang="th-TH" sz="1600" b="1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1.มีสัญชาติไทย</a:t>
            </a:r>
          </a:p>
          <a:p>
            <a:pPr algn="thaiDist"/>
            <a:r>
              <a:rPr lang="th-TH" sz="1600" b="1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2.มีชื่อในทะเบียนบ้านใน</a:t>
            </a:r>
            <a:r>
              <a:rPr lang="th-TH" sz="1600" b="1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เขต </a:t>
            </a:r>
            <a:r>
              <a:rPr lang="th-TH" sz="1600" b="1" dirty="0" err="1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อปท</a:t>
            </a:r>
            <a:r>
              <a:rPr lang="th-TH" sz="1600" b="1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.</a:t>
            </a:r>
          </a:p>
          <a:p>
            <a:pPr algn="thaiDist"/>
            <a:r>
              <a:rPr lang="th-TH" sz="1600" b="1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3.มีบัตรประจำตัวคนพิการ</a:t>
            </a:r>
            <a:endParaRPr lang="th-TH" sz="1600" b="1" dirty="0">
              <a:solidFill>
                <a:srgbClr val="002060"/>
              </a:solidFill>
              <a:latin typeface="4711_AtNoon_Traditional" pitchFamily="18" charset="-34"/>
              <a:cs typeface="4711_AtNoon_Traditional" pitchFamily="18" charset="-34"/>
            </a:endParaRPr>
          </a:p>
          <a:p>
            <a:pPr algn="thaiDist"/>
            <a:r>
              <a:rPr lang="th-TH" sz="1600" b="1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4.ไม่เป็นบุคคลซึ่งอยู่ในความอุปการะของสถานสงเคราะห์ของรัฐ</a:t>
            </a:r>
          </a:p>
          <a:p>
            <a:pPr algn="thaiDist"/>
            <a:r>
              <a:rPr lang="th-TH" sz="1600" b="1" i="1" u="sng" dirty="0" smtClean="0">
                <a:solidFill>
                  <a:schemeClr val="accent6">
                    <a:lumMod val="50000"/>
                  </a:schemeClr>
                </a:solidFill>
                <a:latin typeface="4711_AtNoon_Traditional" pitchFamily="18" charset="-34"/>
                <a:cs typeface="4711_AtNoon_Traditional" pitchFamily="18" charset="-34"/>
              </a:rPr>
              <a:t>ระยะเวลาการลงทะเบียน</a:t>
            </a:r>
          </a:p>
          <a:p>
            <a:pPr algn="thaiDist"/>
            <a:r>
              <a:rPr lang="th-TH" sz="1400" b="1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คนพิการที่มาลงทะเบียน (ยืนยันสิทธิ) ถูกต้อง</a:t>
            </a:r>
            <a:r>
              <a:rPr lang="th-TH" sz="1400" b="1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ตาม</a:t>
            </a:r>
            <a:r>
              <a:rPr lang="th-TH" sz="1400" b="1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ระเบียบ จะ</a:t>
            </a:r>
            <a:r>
              <a:rPr lang="th-TH" sz="1400" b="1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ได้รับเบี้ยยัง</a:t>
            </a:r>
            <a:r>
              <a:rPr lang="th-TH" sz="1400" b="1" dirty="0" smtClean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ชีพความพิการใน</a:t>
            </a:r>
            <a:r>
              <a:rPr lang="th-TH" sz="1400" b="1" dirty="0">
                <a:solidFill>
                  <a:srgbClr val="002060"/>
                </a:solidFill>
                <a:latin typeface="4711_AtNoon_Traditional" pitchFamily="18" charset="-34"/>
                <a:cs typeface="4711_AtNoon_Traditional" pitchFamily="18" charset="-34"/>
              </a:rPr>
              <a:t>เดือนถัดไป</a:t>
            </a:r>
          </a:p>
          <a:p>
            <a:pPr algn="thaiDist"/>
            <a:endParaRPr lang="th-TH" sz="1400" dirty="0">
              <a:solidFill>
                <a:srgbClr val="002060"/>
              </a:solidFill>
              <a:latin typeface="4711_AtNoon_Traditional" pitchFamily="18" charset="-34"/>
              <a:cs typeface="4711_AtNoon_Traditional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5351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</TotalTime>
  <Words>442</Words>
  <Application>Microsoft Office PowerPoint</Application>
  <PresentationFormat>นำเสนอทางหน้าจอ (4:3)</PresentationFormat>
  <Paragraphs>41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Computer-PC</dc:creator>
  <cp:lastModifiedBy>Computer-PC</cp:lastModifiedBy>
  <cp:revision>40</cp:revision>
  <cp:lastPrinted>2023-10-04T06:09:13Z</cp:lastPrinted>
  <dcterms:created xsi:type="dcterms:W3CDTF">2022-01-17T03:31:19Z</dcterms:created>
  <dcterms:modified xsi:type="dcterms:W3CDTF">2023-10-05T04:03:48Z</dcterms:modified>
</cp:coreProperties>
</file>